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9"/>
  </p:notesMasterIdLst>
  <p:sldIdLst>
    <p:sldId id="265" r:id="rId2"/>
    <p:sldId id="264" r:id="rId3"/>
    <p:sldId id="262" r:id="rId4"/>
    <p:sldId id="263" r:id="rId5"/>
    <p:sldId id="267" r:id="rId6"/>
    <p:sldId id="256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122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55871-0C95-43B5-8D2B-D883BCA82080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CA375-F669-40EA-B169-73127E8D40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C9948-7721-4A02-9491-CC3C5FCA6E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ru.wikipedia.org/wiki/%D0%A4%D0%B0%D0%B9%D0%BB:Methanol-3D-balls.p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hyperlink" Target="http://ru.wikipedia.org/wiki/%D0%A4%D0%B0%D0%B9%D0%BB:Alcohol_general.sv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41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6600" dirty="0" smtClean="0">
                <a:solidFill>
                  <a:srgbClr val="0070C0"/>
                </a:solidFill>
              </a:rPr>
              <a:t>Свойства спиртов, связанные со </a:t>
            </a:r>
            <a:r>
              <a:rPr lang="ru-RU" sz="6600" dirty="0" smtClean="0">
                <a:solidFill>
                  <a:srgbClr val="0070C0"/>
                </a:solidFill>
              </a:rPr>
              <a:t>строением</a:t>
            </a:r>
            <a:endParaRPr lang="en-US" sz="66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sz="24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Выполнил ученик 10 класса </a:t>
            </a:r>
            <a:r>
              <a:rPr lang="ru-RU" sz="2400" dirty="0" err="1" smtClean="0">
                <a:solidFill>
                  <a:srgbClr val="0070C0"/>
                </a:solidFill>
              </a:rPr>
              <a:t>Костюченко</a:t>
            </a:r>
            <a:r>
              <a:rPr lang="ru-RU" sz="2400" dirty="0" smtClean="0">
                <a:solidFill>
                  <a:srgbClr val="0070C0"/>
                </a:solidFill>
              </a:rPr>
              <a:t> Владимир</a:t>
            </a:r>
          </a:p>
          <a:p>
            <a:pPr algn="ctr">
              <a:buNone/>
            </a:pPr>
            <a:r>
              <a:rPr lang="ru-RU" sz="2400" smtClean="0">
                <a:solidFill>
                  <a:srgbClr val="0070C0"/>
                </a:solidFill>
              </a:rPr>
              <a:t>МБОУ </a:t>
            </a:r>
            <a:r>
              <a:rPr lang="ru-RU" sz="2400" dirty="0" smtClean="0">
                <a:solidFill>
                  <a:srgbClr val="0070C0"/>
                </a:solidFill>
              </a:rPr>
              <a:t>Октябрьская СОШ </a:t>
            </a:r>
            <a:endParaRPr lang="ru-RU" sz="24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sz="66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sz="66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Кислотные свойства спиртов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Щелочные металлы реагируют со спиртами и фенолами, которые проявляют в данном случае кислотные свойства:</a:t>
            </a:r>
          </a:p>
          <a:p>
            <a:endParaRPr lang="ru-RU" dirty="0" smtClean="0"/>
          </a:p>
          <a:p>
            <a:r>
              <a:rPr lang="ru-RU" sz="4000" b="1" dirty="0" smtClean="0">
                <a:solidFill>
                  <a:srgbClr val="C00000"/>
                </a:solidFill>
              </a:rPr>
              <a:t>2Na + 2C</a:t>
            </a:r>
            <a:r>
              <a:rPr lang="ru-RU" sz="4000" b="1" baseline="-25000" dirty="0" smtClean="0">
                <a:solidFill>
                  <a:srgbClr val="C00000"/>
                </a:solidFill>
              </a:rPr>
              <a:t>2</a:t>
            </a:r>
            <a:r>
              <a:rPr lang="ru-RU" sz="4000" b="1" dirty="0" smtClean="0">
                <a:solidFill>
                  <a:srgbClr val="C00000"/>
                </a:solidFill>
              </a:rPr>
              <a:t>H</a:t>
            </a:r>
            <a:r>
              <a:rPr lang="ru-RU" sz="4000" b="1" baseline="-25000" dirty="0" smtClean="0">
                <a:solidFill>
                  <a:srgbClr val="C00000"/>
                </a:solidFill>
              </a:rPr>
              <a:t>5</a:t>
            </a:r>
            <a:r>
              <a:rPr lang="ru-RU" sz="4000" b="1" dirty="0" smtClean="0">
                <a:solidFill>
                  <a:srgbClr val="C00000"/>
                </a:solidFill>
              </a:rPr>
              <a:t>OH = 2C</a:t>
            </a:r>
            <a:r>
              <a:rPr lang="ru-RU" sz="4000" b="1" baseline="-25000" dirty="0" smtClean="0">
                <a:solidFill>
                  <a:srgbClr val="C00000"/>
                </a:solidFill>
              </a:rPr>
              <a:t>2</a:t>
            </a:r>
            <a:r>
              <a:rPr lang="ru-RU" sz="4000" b="1" dirty="0" smtClean="0">
                <a:solidFill>
                  <a:srgbClr val="C00000"/>
                </a:solidFill>
              </a:rPr>
              <a:t>H</a:t>
            </a:r>
            <a:r>
              <a:rPr lang="ru-RU" sz="4000" b="1" baseline="-25000" dirty="0" smtClean="0">
                <a:solidFill>
                  <a:srgbClr val="C00000"/>
                </a:solidFill>
              </a:rPr>
              <a:t>5</a:t>
            </a:r>
            <a:r>
              <a:rPr lang="ru-RU" sz="4000" b="1" dirty="0" smtClean="0">
                <a:solidFill>
                  <a:srgbClr val="C00000"/>
                </a:solidFill>
              </a:rPr>
              <a:t>ONa + H</a:t>
            </a:r>
            <a:r>
              <a:rPr lang="ru-RU" sz="4000" b="1" baseline="-25000" dirty="0" smtClean="0">
                <a:solidFill>
                  <a:srgbClr val="C00000"/>
                </a:solidFill>
              </a:rPr>
              <a:t>2</a:t>
            </a:r>
            <a:r>
              <a:rPr lang="ru-RU" sz="4000" b="1" dirty="0" smtClean="0">
                <a:solidFill>
                  <a:srgbClr val="C00000"/>
                </a:solidFill>
              </a:rPr>
              <a:t>;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Алкоголизм – это чудовище!!!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6" descr="алкоголизм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828800"/>
            <a:ext cx="3048000" cy="2286000"/>
          </a:xfrm>
          <a:prstGeom prst="rect">
            <a:avLst/>
          </a:prstGeom>
          <a:noFill/>
        </p:spPr>
      </p:pic>
      <p:pic>
        <p:nvPicPr>
          <p:cNvPr id="6" name="Picture 13" descr="бутылка рюм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124200"/>
            <a:ext cx="2971800" cy="3505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pic>
        <p:nvPicPr>
          <p:cNvPr id="7" name="Picture 5" descr="Алкоголизм 2"/>
          <p:cNvPicPr>
            <a:picLocks noChangeAspect="1" noChangeArrowheads="1"/>
          </p:cNvPicPr>
          <p:nvPr/>
        </p:nvPicPr>
        <p:blipFill>
          <a:blip r:embed="rId4" cstate="print"/>
          <a:srcRect b="7687"/>
          <a:stretch>
            <a:fillRect/>
          </a:stretch>
        </p:blipFill>
        <p:spPr bwMode="auto">
          <a:xfrm>
            <a:off x="6781800" y="2438400"/>
            <a:ext cx="2127250" cy="2735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1" y="576263"/>
            <a:ext cx="7543800" cy="69215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Одноатомный спирт - этанол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1981200"/>
            <a:ext cx="3440113" cy="4114800"/>
          </a:xfrm>
        </p:spPr>
        <p:txBody>
          <a:bodyPr/>
          <a:lstStyle/>
          <a:p>
            <a:pPr eaLnBrk="1" hangingPunct="1"/>
            <a:endParaRPr lang="ru-RU" sz="2400" dirty="0" smtClean="0"/>
          </a:p>
          <a:p>
            <a:pPr lvl="1" eaLnBrk="1" hangingPunct="1">
              <a:buFont typeface="Wingdings" pitchFamily="2" charset="2"/>
              <a:buNone/>
            </a:pPr>
            <a:endParaRPr lang="ru-RU" sz="2100" dirty="0" smtClean="0"/>
          </a:p>
        </p:txBody>
      </p:sp>
      <p:pic>
        <p:nvPicPr>
          <p:cNvPr id="18438" name="Picture 6" descr="Метанол"/>
          <p:cNvPicPr>
            <a:picLocks noChangeAspect="1" noChangeArrowheads="1"/>
          </p:cNvPicPr>
          <p:nvPr/>
        </p:nvPicPr>
        <p:blipFill>
          <a:blip r:embed="rId2" cstate="print"/>
          <a:srcRect l="10889" t="36049" r="30975" b="33672"/>
          <a:stretch>
            <a:fillRect/>
          </a:stretch>
        </p:blipFill>
        <p:spPr bwMode="auto">
          <a:xfrm>
            <a:off x="1908175" y="4221163"/>
            <a:ext cx="5327650" cy="2160587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4341" name="Text Box 11"/>
          <p:cNvSpPr txBox="1">
            <a:spLocks noChangeArrowheads="1"/>
          </p:cNvSpPr>
          <p:nvPr/>
        </p:nvSpPr>
        <p:spPr bwMode="auto">
          <a:xfrm>
            <a:off x="827088" y="1557338"/>
            <a:ext cx="7489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b="1">
              <a:latin typeface="Tahoma" pitchFamily="34" charset="0"/>
            </a:endParaRPr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990600" y="1484313"/>
            <a:ext cx="782955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66CCFF"/>
              </a:buClr>
              <a:buFont typeface="Wingdings" pitchFamily="2" charset="2"/>
              <a:buChar char="§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Бесцветная жидкость с характерным запахом и жгучим вкусом, температурой кипения78С. Легче воды. Смешивается с ней в любых отношениях.</a:t>
            </a:r>
          </a:p>
          <a:p>
            <a:pPr>
              <a:spcBef>
                <a:spcPct val="50000"/>
              </a:spcBef>
              <a:buClr>
                <a:srgbClr val="66CCFF"/>
              </a:buClr>
              <a:buFont typeface="Wingdings" pitchFamily="2" charset="2"/>
              <a:buChar char="§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Легко воспламеняется, горит слабо светящимся голубоватым пламенем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Физические свойства спиртов</a:t>
            </a:r>
          </a:p>
        </p:txBody>
      </p:sp>
      <p:sp>
        <p:nvSpPr>
          <p:cNvPr id="11267" name="Нижний колонтитул 3"/>
          <p:cNvSpPr>
            <a:spLocks noGrp="1"/>
          </p:cNvSpPr>
          <p:nvPr>
            <p:ph type="ftr" sz="quarter" idx="11"/>
          </p:nvPr>
        </p:nvSpPr>
        <p:spPr>
          <a:xfrm flipV="1">
            <a:off x="2667000" y="6857999"/>
            <a:ext cx="3352800" cy="152400"/>
          </a:xfrm>
          <a:noFill/>
        </p:spPr>
        <p:txBody>
          <a:bodyPr/>
          <a:lstStyle/>
          <a:p>
            <a:endParaRPr lang="ru-RU" dirty="0" smtClean="0"/>
          </a:p>
        </p:txBody>
      </p:sp>
      <p:pic>
        <p:nvPicPr>
          <p:cNvPr id="16388" name="Picture 4" descr="g631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752600"/>
            <a:ext cx="2143125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 descr="g631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752600"/>
            <a:ext cx="2500312" cy="292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 descr="g631_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1752600"/>
            <a:ext cx="2500313" cy="297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Прямоугольник 7"/>
          <p:cNvSpPr>
            <a:spLocks noChangeArrowheads="1"/>
          </p:cNvSpPr>
          <p:nvPr/>
        </p:nvSpPr>
        <p:spPr bwMode="auto">
          <a:xfrm>
            <a:off x="214313" y="4876800"/>
            <a:ext cx="8715375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200" dirty="0" err="1">
                <a:latin typeface="Times New Roman" pitchFamily="18" charset="0"/>
              </a:rPr>
              <a:t>Алканолы</a:t>
            </a:r>
            <a:r>
              <a:rPr lang="ru-RU" sz="2200" dirty="0">
                <a:latin typeface="Times New Roman" pitchFamily="18" charset="0"/>
              </a:rPr>
              <a:t> являются бесцветными жидкостями или кристаллическими веществами с характерным запахом. Первые члены гомологического ряда имеют приятный запах, для бутанолов и </a:t>
            </a:r>
            <a:r>
              <a:rPr lang="ru-RU" sz="2200" dirty="0" err="1">
                <a:latin typeface="Times New Roman" pitchFamily="18" charset="0"/>
              </a:rPr>
              <a:t>пентанолов</a:t>
            </a:r>
            <a:r>
              <a:rPr lang="ru-RU" sz="2200" dirty="0">
                <a:latin typeface="Times New Roman" pitchFamily="18" charset="0"/>
              </a:rPr>
              <a:t> запах становится неприятным и раздражающим. Высшие </a:t>
            </a:r>
            <a:r>
              <a:rPr lang="ru-RU" sz="2200" dirty="0" err="1">
                <a:latin typeface="Times New Roman" pitchFamily="18" charset="0"/>
              </a:rPr>
              <a:t>алканолы</a:t>
            </a:r>
            <a:r>
              <a:rPr lang="ru-RU" sz="2200" dirty="0">
                <a:latin typeface="Times New Roman" pitchFamily="18" charset="0"/>
              </a:rPr>
              <a:t> имеют приятный ароматный запах.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Строение и особенности химической связи в спиртах</a:t>
            </a:r>
            <a:r>
              <a:rPr lang="ru-RU" sz="4000" dirty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686800" cy="16002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Спирты геометрически подобны молекуле воды. Угол R−O−H в молекуле метанола равен 109°[51]. Гидроксильный кислород находится в состоянии </a:t>
            </a:r>
            <a:r>
              <a:rPr lang="ru-RU" dirty="0" err="1"/>
              <a:t>sp</a:t>
            </a:r>
            <a:r>
              <a:rPr lang="ru-RU" dirty="0"/>
              <a:t>³ гибридизации: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2843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2843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148" name="Рисунок 47" descr="Пространственное строение метанола — простейшего спирта">
            <a:hlinkClick r:id="rId2" tooltip="&quot;Пространственное строение метанола — простейшего спирта&quot;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038600"/>
            <a:ext cx="3962400" cy="2635250"/>
          </a:xfrm>
          <a:prstGeom prst="rect">
            <a:avLst/>
          </a:prstGeom>
          <a:noFill/>
        </p:spPr>
      </p:pic>
      <p:pic>
        <p:nvPicPr>
          <p:cNvPr id="6149" name="Рисунок 46" descr="Геометрия связи C-O-H в молекуле метанола">
            <a:hlinkClick r:id="rId4" tooltip="&quot;Геометрия связи C-O-H в молекуле метанола&quot;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4038600"/>
            <a:ext cx="3581400" cy="26352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6" name="Picture 4" descr="19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158</Words>
  <Application>Microsoft Office PowerPoint</Application>
  <PresentationFormat>Экран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  </vt:lpstr>
      <vt:lpstr>Кислотные свойства спиртов</vt:lpstr>
      <vt:lpstr>Алкоголизм – это чудовище!!!</vt:lpstr>
      <vt:lpstr>Одноатомный спирт - этанол</vt:lpstr>
      <vt:lpstr>   Физические свойства спиртов</vt:lpstr>
      <vt:lpstr>Строение и особенности химической связи в спиртах 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и особенности химической связи в спиртах </dc:title>
  <cp:lastModifiedBy>ОСШ</cp:lastModifiedBy>
  <cp:revision>7</cp:revision>
  <dcterms:modified xsi:type="dcterms:W3CDTF">2012-12-04T06:33:45Z</dcterms:modified>
</cp:coreProperties>
</file>