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Default Extension="gif" ContentType="image/gif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sldIdLst>
    <p:sldId id="269" r:id="rId2"/>
    <p:sldId id="256" r:id="rId3"/>
    <p:sldId id="261" r:id="rId4"/>
    <p:sldId id="260" r:id="rId5"/>
    <p:sldId id="262" r:id="rId6"/>
    <p:sldId id="267" r:id="rId7"/>
    <p:sldId id="257" r:id="rId8"/>
    <p:sldId id="258" r:id="rId9"/>
    <p:sldId id="259" r:id="rId10"/>
    <p:sldId id="263" r:id="rId11"/>
    <p:sldId id="264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8F5761-7D8E-48A7-B1F3-DB037E2D2A51}" type="datetimeFigureOut">
              <a:rPr lang="ru-RU" smtClean="0"/>
              <a:pPr/>
              <a:t>04.12.2012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003845-5CDC-424C-A338-5A394C8A7C2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DF1E9A-5B01-423B-A5CA-8BD11667FBA0}" type="slidenum">
              <a:rPr lang="ru-RU" smtClean="0"/>
              <a:pPr/>
              <a:t>3</a:t>
            </a:fld>
            <a:endParaRPr lang="ru-RU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05BDBF-80CF-4375-8BF0-1C81C70D56B1}" type="slidenum">
              <a:rPr lang="ru-RU" smtClean="0"/>
              <a:pPr/>
              <a:t>4</a:t>
            </a:fld>
            <a:endParaRPr lang="ru-RU" smtClean="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3A5D71-2C43-4F65-BA34-0CE1411A9E9D}" type="slidenum">
              <a:rPr lang="ru-RU" smtClean="0"/>
              <a:pPr/>
              <a:t>5</a:t>
            </a:fld>
            <a:endParaRPr lang="ru-RU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C4B0A3-7991-4787-9534-E574A119226A}" type="slidenum">
              <a:rPr lang="ru-RU" smtClean="0"/>
              <a:pPr/>
              <a:t>6</a:t>
            </a:fld>
            <a:endParaRPr lang="ru-RU" smtClean="0"/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8B4C18-2A4C-4113-B991-061721AE4F63}" type="slidenum">
              <a:rPr lang="ru-RU" smtClean="0"/>
              <a:pPr/>
              <a:t>7</a:t>
            </a:fld>
            <a:endParaRPr lang="ru-RU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8911C47-46B1-4B48-A45B-AE2616C526C8}" type="slidenum">
              <a:rPr lang="ru-RU" smtClean="0"/>
              <a:pPr/>
              <a:t>8</a:t>
            </a:fld>
            <a:endParaRPr lang="ru-RU" smtClean="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755161-97CB-492D-87B1-0BFA1419F869}" type="slidenum">
              <a:rPr lang="ru-RU" smtClean="0"/>
              <a:pPr/>
              <a:t>9</a:t>
            </a:fld>
            <a:endParaRPr lang="ru-RU" smtClean="0"/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379B64C-B6E5-4108-ACBF-E92427AE25A5}" type="slidenum">
              <a:rPr lang="ru-RU" smtClean="0"/>
              <a:pPr/>
              <a:t>10</a:t>
            </a:fld>
            <a:endParaRPr lang="ru-RU" smtClean="0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A35665-1088-4B1D-A3B2-3E559F75CD42}" type="slidenum">
              <a:rPr lang="ru-RU" smtClean="0"/>
              <a:pPr/>
              <a:t>11</a:t>
            </a:fld>
            <a:endParaRPr lang="ru-RU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Учитель химии МОУ "СОШ с.Кубанка Переволоцкого района" Герасименко Елена Викторовнаучитель химии МОУ "СОШ с.Кубанка Переволоцкеого района" Герасименко Елена Викторовна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Учитель химии МОУ "СОШ с.Кубанка Переволоцкого района" Герасименко Елена Викторовнаучитель химии МОУ "СОШ с.Кубанка Переволоцкеого района" Герасименко Елена Викторовна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6400" y="457200"/>
            <a:ext cx="7010400" cy="12954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676400" y="1981200"/>
            <a:ext cx="3429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5257800" y="1981200"/>
            <a:ext cx="3429000" cy="4114800"/>
          </a:xfrm>
        </p:spPr>
        <p:txBody>
          <a:bodyPr/>
          <a:lstStyle/>
          <a:p>
            <a:pPr lvl="0"/>
            <a:endParaRPr lang="ru-RU" noProof="0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80107-5A0D-4862-BADA-32830B516A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2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12/4/2012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8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oleObject" Target="../embeddings/oleObject4.bin"/><Relationship Id="rId9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2.w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4785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n w="5080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Окисление этилового </a:t>
            </a:r>
            <a:br>
              <a:rPr lang="ru-RU" sz="2800" b="1" dirty="0" smtClean="0">
                <a:ln w="5080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n w="5080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спирта хромовой кислотой</a:t>
            </a:r>
            <a:br>
              <a:rPr lang="ru-RU" sz="2800" b="1" dirty="0" smtClean="0">
                <a:ln w="5080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ln w="5080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продукт реакции </a:t>
            </a:r>
            <a:br>
              <a:rPr lang="ru-RU" sz="2800" b="1" dirty="0" smtClean="0">
                <a:ln w="5080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2800" dirty="0" smtClean="0"/>
              <a:t>Выполнили учащиеся 10 класса</a:t>
            </a:r>
          </a:p>
          <a:p>
            <a:r>
              <a:rPr lang="ru-RU" sz="2800" dirty="0" smtClean="0"/>
              <a:t>Кушнарева Татьяна</a:t>
            </a:r>
          </a:p>
          <a:p>
            <a:r>
              <a:rPr lang="ru-RU" sz="2800" dirty="0" smtClean="0"/>
              <a:t>Кушнарева Людмила</a:t>
            </a:r>
            <a:endParaRPr lang="ru-RU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0"/>
            <a:ext cx="6019800" cy="9144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b="1" smtClean="0">
                <a:solidFill>
                  <a:srgbClr val="1902A6"/>
                </a:solidFill>
                <a:latin typeface="Times New Roman" pitchFamily="18" charset="0"/>
              </a:rPr>
              <a:t>Пивной алкоголизм</a:t>
            </a:r>
          </a:p>
        </p:txBody>
      </p:sp>
      <p:sp>
        <p:nvSpPr>
          <p:cNvPr id="115716" name="Rectangle 4"/>
          <p:cNvSpPr>
            <a:spLocks noChangeArrowheads="1"/>
          </p:cNvSpPr>
          <p:nvPr/>
        </p:nvSpPr>
        <p:spPr bwMode="auto">
          <a:xfrm>
            <a:off x="1143000" y="5943600"/>
            <a:ext cx="71802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1902A6"/>
                </a:solidFill>
              </a:rPr>
              <a:t>Кто пиво пьет больше, у того брюхо толще.</a:t>
            </a:r>
          </a:p>
        </p:txBody>
      </p:sp>
      <p:sp>
        <p:nvSpPr>
          <p:cNvPr id="115717" name="Rectangle 5"/>
          <p:cNvSpPr>
            <a:spLocks noChangeArrowheads="1"/>
          </p:cNvSpPr>
          <p:nvPr/>
        </p:nvSpPr>
        <p:spPr bwMode="auto">
          <a:xfrm>
            <a:off x="6248400" y="1447800"/>
            <a:ext cx="248144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tx2"/>
                </a:solidFill>
              </a:rPr>
              <a:t>«Ожирение сердца»</a:t>
            </a:r>
          </a:p>
        </p:txBody>
      </p:sp>
      <p:pic>
        <p:nvPicPr>
          <p:cNvPr id="115724" name="Picture 12" descr="AG00624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2895600"/>
            <a:ext cx="221932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5726" name="Picture 14" descr="00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57900" y="3048000"/>
            <a:ext cx="3086100" cy="280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5727" name="Picture 15" descr="1241535762_pivo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2514600"/>
            <a:ext cx="2365375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5728" name="Picture 16" descr="6794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38400" y="990600"/>
            <a:ext cx="3835400" cy="138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5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57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5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15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15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15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15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15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6" grpId="0"/>
      <p:bldP spid="1157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rmAutofit fontScale="90000"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</a:rPr>
              <a:t>Влияние алкоголя на половые функции</a:t>
            </a:r>
          </a:p>
        </p:txBody>
      </p:sp>
      <p:pic>
        <p:nvPicPr>
          <p:cNvPr id="113668" name="Picture 4" descr="932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2209800"/>
            <a:ext cx="4114800" cy="290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3669" name="Picture 5" descr="52373964_sperm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2286000"/>
            <a:ext cx="3962400" cy="297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3670" name="WordArt 6"/>
          <p:cNvSpPr>
            <a:spLocks noChangeArrowheads="1" noChangeShapeType="1" noTextEdit="1"/>
          </p:cNvSpPr>
          <p:nvPr/>
        </p:nvSpPr>
        <p:spPr bwMode="auto">
          <a:xfrm>
            <a:off x="1371600" y="1676400"/>
            <a:ext cx="5791200" cy="441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 до 65%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неподвижных</a:t>
            </a:r>
          </a:p>
          <a:p>
            <a:pPr algn="ctr"/>
            <a:r>
              <a:rPr lang="ru-RU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сперматозоидов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3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3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13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155" decel="100000"/>
                                        <p:tgtEl>
                                          <p:spTgt spid="11367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1155" decel="100000"/>
                                        <p:tgtEl>
                                          <p:spTgt spid="11367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" dur="1155" fill="hold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" dur="1155" fill="hold"/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1136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7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4"/>
          <p:cNvSpPr>
            <a:spLocks noGrp="1" noChangeArrowheads="1"/>
          </p:cNvSpPr>
          <p:nvPr>
            <p:ph type="title"/>
          </p:nvPr>
        </p:nvSpPr>
        <p:spPr>
          <a:xfrm>
            <a:off x="250825" y="457200"/>
            <a:ext cx="8435975" cy="635000"/>
          </a:xfrm>
        </p:spPr>
        <p:txBody>
          <a:bodyPr>
            <a:noAutofit/>
          </a:bodyPr>
          <a:lstStyle/>
          <a:p>
            <a:pPr eaLnBrk="1" hangingPunct="1"/>
            <a:r>
              <a:rPr lang="ru-RU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Метанол - яд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916113"/>
            <a:ext cx="4175125" cy="3960812"/>
          </a:xfrm>
        </p:spPr>
        <p:txBody>
          <a:bodyPr/>
          <a:lstStyle/>
          <a:p>
            <a:pPr eaLnBrk="1" hangingPunct="1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Ядовитое действие метанола основано на поражении нервной и сосудистой системы. Приём внутрь 5—10 мл метанола приводит к тяжёлому отравлению, а 30 мл и более — к смерти.</a:t>
            </a:r>
          </a:p>
        </p:txBody>
      </p:sp>
      <p:pic>
        <p:nvPicPr>
          <p:cNvPr id="31748" name="Picture 6" descr="Плакат, 1946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 l="926" t="713" r="1926" b="17578"/>
          <a:stretch>
            <a:fillRect/>
          </a:stretch>
        </p:blipFill>
        <p:spPr>
          <a:xfrm>
            <a:off x="5219700" y="1844675"/>
            <a:ext cx="3384550" cy="4121150"/>
          </a:xfr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62000" y="5029200"/>
            <a:ext cx="7010400" cy="55098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80120" y="1219200"/>
            <a:ext cx="8583760" cy="32316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 w="50800"/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Окисление этилового </a:t>
            </a:r>
          </a:p>
          <a:p>
            <a:pPr algn="ctr"/>
            <a:r>
              <a:rPr lang="ru-RU" sz="5400" b="1" cap="none" spc="0" dirty="0" smtClean="0">
                <a:ln w="50800"/>
                <a:solidFill>
                  <a:srgbClr val="0070C0"/>
                </a:solidFill>
                <a:effectLst/>
                <a:latin typeface="Times New Roman" pitchFamily="18" charset="0"/>
                <a:cs typeface="Times New Roman" pitchFamily="18" charset="0"/>
              </a:rPr>
              <a:t>спирта хромовой кислотой</a:t>
            </a:r>
          </a:p>
          <a:p>
            <a:pPr algn="ctr"/>
            <a:r>
              <a:rPr lang="ru-RU" sz="4800" b="1" dirty="0" smtClean="0">
                <a:ln w="50800"/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продукт реакции </a:t>
            </a:r>
          </a:p>
          <a:p>
            <a:pPr algn="ctr"/>
            <a:r>
              <a:rPr lang="ru-RU" sz="4800" b="1" dirty="0" smtClean="0">
                <a:ln w="50800"/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уксусный альдегид</a:t>
            </a:r>
            <a:endParaRPr lang="ru-RU" sz="4800" b="1" cap="none" spc="0" dirty="0">
              <a:ln w="50800"/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5" descr="\mathsf{2C_2H_5OH+O_2}\ \xrightarrow[\mathrm{Cr_2O_3}]{\mathrm{T^\circ}}\ \ \mathsf{2CH_3CHO+2H_2O}\ 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5181600"/>
            <a:ext cx="6400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5400" b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latin typeface="Times New Roman" pitchFamily="18" charset="0"/>
              </a:rPr>
              <a:t>!!!</a:t>
            </a:r>
          </a:p>
        </p:txBody>
      </p:sp>
      <p:sp>
        <p:nvSpPr>
          <p:cNvPr id="307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1752600"/>
            <a:ext cx="7543800" cy="23622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smtClean="0"/>
              <a:t>	</a:t>
            </a:r>
            <a:r>
              <a:rPr lang="ru-RU" sz="2800" b="1" smtClean="0">
                <a:latin typeface="Times New Roman" pitchFamily="18" charset="0"/>
              </a:rPr>
              <a:t>При употреблении этилового спирта более 20-40 граммов в печени образуется уксусный альдегид – основной метаболит спирта, который в 30 раз токсичнее самого алкоголя</a:t>
            </a:r>
          </a:p>
          <a:p>
            <a:endParaRPr lang="ru-RU" sz="2800" b="1" smtClean="0">
              <a:latin typeface="Times New Roman" pitchFamily="18" charset="0"/>
            </a:endParaRPr>
          </a:p>
        </p:txBody>
      </p:sp>
      <p:graphicFrame>
        <p:nvGraphicFramePr>
          <p:cNvPr id="12294" name="Object 6"/>
          <p:cNvGraphicFramePr>
            <a:graphicFrameLocks noChangeAspect="1"/>
          </p:cNvGraphicFramePr>
          <p:nvPr>
            <p:ph sz="quarter" idx="2"/>
          </p:nvPr>
        </p:nvGraphicFramePr>
        <p:xfrm>
          <a:off x="1371600" y="4953000"/>
          <a:ext cx="922338" cy="255588"/>
        </p:xfrm>
        <a:graphic>
          <a:graphicData uri="http://schemas.openxmlformats.org/presentationml/2006/ole">
            <p:oleObj spid="_x0000_s2050" name="CS ChemDraw Drawing" r:id="rId4" imgW="921960" imgH="256320" progId="">
              <p:embed/>
            </p:oleObj>
          </a:graphicData>
        </a:graphic>
      </p:graphicFrame>
      <p:graphicFrame>
        <p:nvGraphicFramePr>
          <p:cNvPr id="12298" name="Object 10"/>
          <p:cNvGraphicFramePr>
            <a:graphicFrameLocks noChangeAspect="1"/>
          </p:cNvGraphicFramePr>
          <p:nvPr>
            <p:ph sz="quarter" idx="3"/>
          </p:nvPr>
        </p:nvGraphicFramePr>
        <p:xfrm>
          <a:off x="3733800" y="4495800"/>
          <a:ext cx="1711325" cy="1069975"/>
        </p:xfrm>
        <a:graphic>
          <a:graphicData uri="http://schemas.openxmlformats.org/presentationml/2006/ole">
            <p:oleObj spid="_x0000_s2051" name="CS ChemDraw Drawing" r:id="rId5" imgW="1711800" imgH="1069200" progId="">
              <p:embed/>
            </p:oleObj>
          </a:graphicData>
        </a:graphic>
      </p:graphicFrame>
      <p:graphicFrame>
        <p:nvGraphicFramePr>
          <p:cNvPr id="12300" name="Object 12"/>
          <p:cNvGraphicFramePr>
            <a:graphicFrameLocks noChangeAspect="1"/>
          </p:cNvGraphicFramePr>
          <p:nvPr/>
        </p:nvGraphicFramePr>
        <p:xfrm>
          <a:off x="6553200" y="4343400"/>
          <a:ext cx="2130425" cy="1206500"/>
        </p:xfrm>
        <a:graphic>
          <a:graphicData uri="http://schemas.openxmlformats.org/presentationml/2006/ole">
            <p:oleObj spid="_x0000_s2052" name="CS ChemDraw Drawing" r:id="rId6" imgW="1914840" imgH="1084320" progId="">
              <p:embed/>
            </p:oleObj>
          </a:graphicData>
        </a:graphic>
      </p:graphicFrame>
      <p:sp>
        <p:nvSpPr>
          <p:cNvPr id="3079" name="Line 13"/>
          <p:cNvSpPr>
            <a:spLocks noChangeShapeType="1"/>
          </p:cNvSpPr>
          <p:nvPr/>
        </p:nvSpPr>
        <p:spPr bwMode="auto">
          <a:xfrm>
            <a:off x="2667000" y="5029200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80" name="Line 14"/>
          <p:cNvSpPr>
            <a:spLocks noChangeShapeType="1"/>
          </p:cNvSpPr>
          <p:nvPr/>
        </p:nvSpPr>
        <p:spPr bwMode="auto">
          <a:xfrm>
            <a:off x="5562600" y="5029200"/>
            <a:ext cx="76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081" name="Rectangle 16"/>
          <p:cNvSpPr>
            <a:spLocks noChangeArrowheads="1"/>
          </p:cNvSpPr>
          <p:nvPr/>
        </p:nvSpPr>
        <p:spPr bwMode="auto">
          <a:xfrm>
            <a:off x="6011863" y="5715000"/>
            <a:ext cx="30416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rgbClr val="CC0099"/>
                </a:solidFill>
              </a:rPr>
              <a:t>УКСУСНАЯ КИСЛОТА</a:t>
            </a:r>
          </a:p>
        </p:txBody>
      </p:sp>
      <p:sp>
        <p:nvSpPr>
          <p:cNvPr id="3082" name="Rectangle 17"/>
          <p:cNvSpPr>
            <a:spLocks noChangeArrowheads="1"/>
          </p:cNvSpPr>
          <p:nvPr/>
        </p:nvSpPr>
        <p:spPr bwMode="auto">
          <a:xfrm>
            <a:off x="3352800" y="5715000"/>
            <a:ext cx="2324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rgbClr val="CC0099"/>
                </a:solidFill>
              </a:rPr>
              <a:t>АЦЕТАЛЬДЕГИД</a:t>
            </a:r>
          </a:p>
        </p:txBody>
      </p:sp>
      <p:sp>
        <p:nvSpPr>
          <p:cNvPr id="3083" name="Rectangle 18"/>
          <p:cNvSpPr>
            <a:spLocks noChangeArrowheads="1"/>
          </p:cNvSpPr>
          <p:nvPr/>
        </p:nvSpPr>
        <p:spPr bwMode="auto">
          <a:xfrm>
            <a:off x="1371600" y="5715000"/>
            <a:ext cx="12938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>
                <a:solidFill>
                  <a:srgbClr val="CC0099"/>
                </a:solidFill>
              </a:rPr>
              <a:t>ЭТАНОЛ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</a:rPr>
              <a:t>Изменения в печени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0" y="4724400"/>
            <a:ext cx="8991600" cy="1524000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smtClean="0"/>
              <a:t>	</a:t>
            </a:r>
            <a:r>
              <a:rPr lang="ru-RU" sz="2800" b="1" smtClean="0">
                <a:latin typeface="Times New Roman" pitchFamily="18" charset="0"/>
              </a:rPr>
              <a:t>Примерно 90% спирта временно задерживается в печени, где нарушает выделение желчи, гибнет много печеночных клеток.</a:t>
            </a:r>
          </a:p>
        </p:txBody>
      </p:sp>
      <p:pic>
        <p:nvPicPr>
          <p:cNvPr id="25604" name="Picture 5" descr="352277_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1295400"/>
            <a:ext cx="4953000" cy="336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1" name="Rectangle 5"/>
          <p:cNvSpPr>
            <a:spLocks noGrp="1" noChangeArrowheads="1"/>
          </p:cNvSpPr>
          <p:nvPr>
            <p:ph type="title"/>
          </p:nvPr>
        </p:nvSpPr>
        <p:spPr>
          <a:xfrm>
            <a:off x="2895600" y="381000"/>
            <a:ext cx="3429000" cy="1143000"/>
          </a:xfrm>
        </p:spPr>
        <p:txBody>
          <a:bodyPr>
            <a:normAutofit fontScale="90000"/>
          </a:bodyPr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1902A6"/>
                </a:solidFill>
                <a:latin typeface="Times New Roman" pitchFamily="18" charset="0"/>
              </a:rPr>
              <a:t>Метаболит спирта</a:t>
            </a: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>
            <p:ph idx="1"/>
          </p:nvPr>
        </p:nvGraphicFramePr>
        <p:xfrm>
          <a:off x="3017838" y="1600200"/>
          <a:ext cx="2803525" cy="1752600"/>
        </p:xfrm>
        <a:graphic>
          <a:graphicData uri="http://schemas.openxmlformats.org/presentationml/2006/ole">
            <p:oleObj spid="_x0000_s3074" name="CS ChemDraw Drawing" r:id="rId4" imgW="1711800" imgH="1069200" progId="">
              <p:embed/>
            </p:oleObj>
          </a:graphicData>
        </a:graphic>
      </p:graphicFrame>
      <p:sp>
        <p:nvSpPr>
          <p:cNvPr id="70663" name="Rectangle 7"/>
          <p:cNvSpPr>
            <a:spLocks noChangeArrowheads="1"/>
          </p:cNvSpPr>
          <p:nvPr/>
        </p:nvSpPr>
        <p:spPr bwMode="auto">
          <a:xfrm>
            <a:off x="228600" y="304800"/>
            <a:ext cx="25987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tx2"/>
                </a:solidFill>
              </a:rPr>
              <a:t>Повреждение печени</a:t>
            </a:r>
          </a:p>
        </p:txBody>
      </p:sp>
      <p:sp>
        <p:nvSpPr>
          <p:cNvPr id="70664" name="Rectangle 8"/>
          <p:cNvSpPr>
            <a:spLocks noChangeArrowheads="1"/>
          </p:cNvSpPr>
          <p:nvPr/>
        </p:nvSpPr>
        <p:spPr bwMode="auto">
          <a:xfrm>
            <a:off x="7010400" y="304800"/>
            <a:ext cx="19081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tx2"/>
                </a:solidFill>
              </a:rPr>
              <a:t>Цирроз печени</a:t>
            </a:r>
          </a:p>
        </p:txBody>
      </p:sp>
      <p:sp>
        <p:nvSpPr>
          <p:cNvPr id="70665" name="Rectangle 9"/>
          <p:cNvSpPr>
            <a:spLocks noChangeArrowheads="1"/>
          </p:cNvSpPr>
          <p:nvPr/>
        </p:nvSpPr>
        <p:spPr bwMode="auto">
          <a:xfrm>
            <a:off x="2667000" y="3657600"/>
            <a:ext cx="3962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solidFill>
                  <a:schemeClr val="tx2"/>
                </a:solidFill>
              </a:rPr>
              <a:t>Мутации и уродства эмбрионов</a:t>
            </a:r>
          </a:p>
        </p:txBody>
      </p:sp>
      <p:pic>
        <p:nvPicPr>
          <p:cNvPr id="70666" name="Picture 10" descr="1219353699_snapshot200808220116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71800" y="4191000"/>
            <a:ext cx="3276600" cy="245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667" name="Picture 11" descr="1260181925_1800094_48f13d1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77000" y="3352800"/>
            <a:ext cx="2667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668" name="Picture 12" descr="1260182004_1800093_68634151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2400" y="2971800"/>
            <a:ext cx="2543175" cy="373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669" name="Picture 13" descr="38623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086600" y="914400"/>
            <a:ext cx="1674813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0670" name="Picture 14" descr="706187_110067249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81000" y="914400"/>
            <a:ext cx="19050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70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0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0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0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70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0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70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70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63" grpId="0"/>
      <p:bldP spid="70664" grpId="0"/>
      <p:bldP spid="706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5400" b="1" dirty="0" smtClean="0">
                <a:solidFill>
                  <a:schemeClr val="tx1"/>
                </a:solidFill>
                <a:latin typeface="Times New Roman" pitchFamily="18" charset="0"/>
              </a:rPr>
              <a:t>Справка:</a:t>
            </a:r>
          </a:p>
        </p:txBody>
      </p:sp>
      <p:sp>
        <p:nvSpPr>
          <p:cNvPr id="614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990600" y="1600200"/>
            <a:ext cx="5638800" cy="4525963"/>
          </a:xfrm>
        </p:spPr>
        <p:txBody>
          <a:bodyPr/>
          <a:lstStyle/>
          <a:p>
            <a:r>
              <a:rPr lang="ru-RU" sz="2800" b="1" dirty="0" smtClean="0">
                <a:latin typeface="Times New Roman" pitchFamily="18" charset="0"/>
              </a:rPr>
              <a:t>Алкоголь – наркотик № 1.</a:t>
            </a:r>
          </a:p>
          <a:p>
            <a:r>
              <a:rPr lang="ru-RU" sz="2800" b="1" dirty="0" smtClean="0">
                <a:solidFill>
                  <a:srgbClr val="170298"/>
                </a:solidFill>
                <a:latin typeface="Times New Roman" pitchFamily="18" charset="0"/>
              </a:rPr>
              <a:t>В России производится 8,5 л 100% алкоголя на душу населения в год.</a:t>
            </a:r>
          </a:p>
          <a:p>
            <a:r>
              <a:rPr lang="ru-RU" sz="2800" b="1" dirty="0" smtClean="0">
                <a:latin typeface="Times New Roman" pitchFamily="18" charset="0"/>
              </a:rPr>
              <a:t>Легальный наркотик.</a:t>
            </a:r>
          </a:p>
          <a:p>
            <a:r>
              <a:rPr lang="ru-RU" sz="2800" b="1" dirty="0" smtClean="0">
                <a:solidFill>
                  <a:srgbClr val="170298"/>
                </a:solidFill>
                <a:latin typeface="Times New Roman" pitchFamily="18" charset="0"/>
              </a:rPr>
              <a:t>Торговая сеть – лучшая в мире.</a:t>
            </a:r>
          </a:p>
          <a:p>
            <a:r>
              <a:rPr lang="ru-RU" sz="2800" b="1" dirty="0" smtClean="0">
                <a:latin typeface="Times New Roman" pitchFamily="18" charset="0"/>
              </a:rPr>
              <a:t>Великий покровитель – государство.</a:t>
            </a:r>
          </a:p>
        </p:txBody>
      </p:sp>
      <p:graphicFrame>
        <p:nvGraphicFramePr>
          <p:cNvPr id="83973" name="Object 5"/>
          <p:cNvGraphicFramePr>
            <a:graphicFrameLocks noChangeAspect="1"/>
          </p:cNvGraphicFramePr>
          <p:nvPr>
            <p:ph sz="half" idx="2"/>
          </p:nvPr>
        </p:nvGraphicFramePr>
        <p:xfrm>
          <a:off x="4840288" y="1600200"/>
          <a:ext cx="3654425" cy="4524375"/>
        </p:xfrm>
        <a:graphic>
          <a:graphicData uri="http://schemas.openxmlformats.org/presentationml/2006/ole">
            <p:oleObj spid="_x0000_s6146" name="CorelDRAW" r:id="rId4" imgW="4730400" imgH="5855400" progId="">
              <p:embed/>
            </p:oleObj>
          </a:graphicData>
        </a:graphic>
      </p:graphicFrame>
      <p:pic>
        <p:nvPicPr>
          <p:cNvPr id="83972" name="Picture 4" descr="j030442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00" y="381000"/>
            <a:ext cx="1247775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39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ChangeArrowheads="1"/>
          </p:cNvSpPr>
          <p:nvPr/>
        </p:nvSpPr>
        <p:spPr bwMode="auto">
          <a:xfrm>
            <a:off x="152400" y="3124200"/>
            <a:ext cx="4465638" cy="3598863"/>
          </a:xfrm>
          <a:prstGeom prst="irregularSeal1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endParaRPr lang="ru-RU" sz="800" b="1" dirty="0">
              <a:solidFill>
                <a:srgbClr val="FF0000"/>
              </a:solidFill>
            </a:endParaRPr>
          </a:p>
          <a:p>
            <a:pPr algn="ctr" eaLnBrk="0" hangingPunct="0"/>
            <a:r>
              <a:rPr lang="ru-RU" sz="2000" b="1" dirty="0">
                <a:solidFill>
                  <a:srgbClr val="FF0000"/>
                </a:solidFill>
              </a:rPr>
              <a:t>МАЛЕНЬКИЙ </a:t>
            </a:r>
          </a:p>
          <a:p>
            <a:pPr algn="ctr" eaLnBrk="0" hangingPunct="0"/>
            <a:r>
              <a:rPr lang="ru-RU" sz="2000" b="1" dirty="0">
                <a:solidFill>
                  <a:srgbClr val="FF0000"/>
                </a:solidFill>
              </a:rPr>
              <a:t>РЕБЁНОК</a:t>
            </a:r>
          </a:p>
          <a:p>
            <a:pPr algn="ctr" eaLnBrk="0" hangingPunct="0"/>
            <a:r>
              <a:rPr lang="ru-RU" sz="2000" b="1" dirty="0">
                <a:solidFill>
                  <a:srgbClr val="FF0000"/>
                </a:solidFill>
              </a:rPr>
              <a:t>МОЖЕТ ПОГИБНУТЬ</a:t>
            </a:r>
          </a:p>
          <a:p>
            <a:pPr algn="ctr" eaLnBrk="0" hangingPunct="0"/>
            <a:r>
              <a:rPr lang="ru-RU" sz="2000" b="1" dirty="0">
                <a:solidFill>
                  <a:schemeClr val="bg1"/>
                </a:solidFill>
              </a:rPr>
              <a:t>от стакана</a:t>
            </a:r>
          </a:p>
          <a:p>
            <a:pPr algn="ctr" eaLnBrk="0" hangingPunct="0"/>
            <a:r>
              <a:rPr lang="ru-RU" sz="2000" b="1" dirty="0">
                <a:solidFill>
                  <a:srgbClr val="FF0000"/>
                </a:solidFill>
              </a:rPr>
              <a:t>ВОДКИ</a:t>
            </a:r>
          </a:p>
        </p:txBody>
      </p:sp>
      <p:sp>
        <p:nvSpPr>
          <p:cNvPr id="34819" name="AutoShape 3"/>
          <p:cNvSpPr>
            <a:spLocks noChangeArrowheads="1"/>
          </p:cNvSpPr>
          <p:nvPr/>
        </p:nvSpPr>
        <p:spPr bwMode="auto">
          <a:xfrm>
            <a:off x="5105400" y="609600"/>
            <a:ext cx="4284663" cy="3886200"/>
          </a:xfrm>
          <a:prstGeom prst="irregularSeal1">
            <a:avLst/>
          </a:prstGeom>
          <a:solidFill>
            <a:schemeClr val="accent1">
              <a:alpha val="5098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ru-RU" sz="2200" b="1" dirty="0">
                <a:solidFill>
                  <a:srgbClr val="FFFF00"/>
                </a:solidFill>
              </a:rPr>
              <a:t>Смертельная доза </a:t>
            </a:r>
          </a:p>
          <a:p>
            <a:pPr algn="ctr" eaLnBrk="0" hangingPunct="0"/>
            <a:r>
              <a:rPr lang="ru-RU" sz="2200" b="1" dirty="0">
                <a:solidFill>
                  <a:srgbClr val="FFFF00"/>
                </a:solidFill>
              </a:rPr>
              <a:t>для взрослого </a:t>
            </a:r>
          </a:p>
          <a:p>
            <a:pPr algn="ctr" eaLnBrk="0" hangingPunct="0"/>
            <a:r>
              <a:rPr lang="ru-RU" sz="2200" b="1" dirty="0">
                <a:solidFill>
                  <a:schemeClr val="bg1"/>
                </a:solidFill>
              </a:rPr>
              <a:t>6-8 г спирта </a:t>
            </a:r>
          </a:p>
          <a:p>
            <a:pPr algn="ctr" eaLnBrk="0" hangingPunct="0"/>
            <a:r>
              <a:rPr lang="ru-RU" sz="2200" b="1" dirty="0">
                <a:solidFill>
                  <a:srgbClr val="FFFF00"/>
                </a:solidFill>
              </a:rPr>
              <a:t>на 1 кг массы</a:t>
            </a: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685800" y="152400"/>
            <a:ext cx="7924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sz="3200" b="1" dirty="0"/>
              <a:t>АЛКОГОЛЬ – СМЕРТЕЛЬНЫЙ ВРАГ</a:t>
            </a:r>
          </a:p>
        </p:txBody>
      </p:sp>
      <p:graphicFrame>
        <p:nvGraphicFramePr>
          <p:cNvPr id="34821" name="Object 5"/>
          <p:cNvGraphicFramePr>
            <a:graphicFrameLocks noChangeAspect="1"/>
          </p:cNvGraphicFramePr>
          <p:nvPr/>
        </p:nvGraphicFramePr>
        <p:xfrm>
          <a:off x="1295400" y="1524000"/>
          <a:ext cx="1393825" cy="1774825"/>
        </p:xfrm>
        <a:graphic>
          <a:graphicData uri="http://schemas.openxmlformats.org/presentationml/2006/ole">
            <p:oleObj spid="_x0000_s1026" name="CorelDRAW" r:id="rId4" imgW="6053400" imgH="7708320" progId="">
              <p:embed/>
            </p:oleObj>
          </a:graphicData>
        </a:graphic>
      </p:graphicFrame>
      <p:graphicFrame>
        <p:nvGraphicFramePr>
          <p:cNvPr id="34822" name="Object 6"/>
          <p:cNvGraphicFramePr>
            <a:graphicFrameLocks noChangeAspect="1"/>
          </p:cNvGraphicFramePr>
          <p:nvPr/>
        </p:nvGraphicFramePr>
        <p:xfrm>
          <a:off x="7235825" y="4005263"/>
          <a:ext cx="1250950" cy="2852737"/>
        </p:xfrm>
        <a:graphic>
          <a:graphicData uri="http://schemas.openxmlformats.org/presentationml/2006/ole">
            <p:oleObj spid="_x0000_s1027" name="CorelDRAW" r:id="rId5" imgW="4127760" imgH="944244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348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34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4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4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nimBg="1"/>
      <p:bldP spid="34819" grpId="0" animBg="1"/>
      <p:bldP spid="348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381000"/>
            <a:ext cx="6629400" cy="1600200"/>
          </a:xfrm>
        </p:spPr>
        <p:txBody>
          <a:bodyPr>
            <a:normAutofit fontScale="90000"/>
          </a:bodyPr>
          <a:lstStyle/>
          <a:p>
            <a:pPr indent="0"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tx1"/>
                </a:solidFill>
                <a:latin typeface="Times New Roman" pitchFamily="18" charset="0"/>
              </a:rPr>
              <a:t>Вызывает болезни желудочно-кишечного тракта</a:t>
            </a:r>
          </a:p>
        </p:txBody>
      </p:sp>
      <p:pic>
        <p:nvPicPr>
          <p:cNvPr id="23555" name="Picture 6" descr="ea6dbed836917c6947c5e7f0f428c8c0_bi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905000"/>
            <a:ext cx="3124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5" descr="7d8a50991ff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429000"/>
            <a:ext cx="28956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7" name="Rectangle 10"/>
          <p:cNvSpPr>
            <a:spLocks noChangeArrowheads="1"/>
          </p:cNvSpPr>
          <p:nvPr/>
        </p:nvSpPr>
        <p:spPr bwMode="auto">
          <a:xfrm>
            <a:off x="6400800" y="2971800"/>
            <a:ext cx="2743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b="1" dirty="0"/>
              <a:t>Расширение желудка</a:t>
            </a:r>
          </a:p>
        </p:txBody>
      </p:sp>
      <p:sp>
        <p:nvSpPr>
          <p:cNvPr id="23558" name="Rectangle 11"/>
          <p:cNvSpPr>
            <a:spLocks noChangeArrowheads="1"/>
          </p:cNvSpPr>
          <p:nvPr/>
        </p:nvSpPr>
        <p:spPr bwMode="auto">
          <a:xfrm>
            <a:off x="0" y="2743200"/>
            <a:ext cx="3048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/>
              <a:t>Разрушает слизистые желудка и кишечника</a:t>
            </a:r>
          </a:p>
        </p:txBody>
      </p:sp>
      <p:sp>
        <p:nvSpPr>
          <p:cNvPr id="23559" name="Rectangle 12"/>
          <p:cNvSpPr>
            <a:spLocks noChangeArrowheads="1"/>
          </p:cNvSpPr>
          <p:nvPr/>
        </p:nvSpPr>
        <p:spPr bwMode="auto">
          <a:xfrm>
            <a:off x="2819400" y="4800600"/>
            <a:ext cx="3352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/>
              <a:t>Разрушает почечный и печеночный эпителий</a:t>
            </a:r>
          </a:p>
        </p:txBody>
      </p:sp>
      <p:pic>
        <p:nvPicPr>
          <p:cNvPr id="23560" name="Picture 13" descr="1244291495_zozhalk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3429000"/>
            <a:ext cx="31242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tx1"/>
                </a:solidFill>
                <a:latin typeface="Times New Roman" pitchFamily="18" charset="0"/>
              </a:rPr>
              <a:t>Изменения в головном мозге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4800600" y="1371600"/>
            <a:ext cx="3810000" cy="2819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b="1" dirty="0" smtClean="0">
                <a:latin typeface="Times New Roman" pitchFamily="18" charset="0"/>
              </a:rPr>
              <a:t>100г вина убивает 500 нейронов</a:t>
            </a:r>
          </a:p>
          <a:p>
            <a:pPr>
              <a:lnSpc>
                <a:spcPct val="90000"/>
              </a:lnSpc>
            </a:pP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</a:rPr>
              <a:t>100г пива убивает 3000 нейронов</a:t>
            </a:r>
          </a:p>
          <a:p>
            <a:pPr>
              <a:lnSpc>
                <a:spcPct val="90000"/>
              </a:lnSpc>
            </a:pPr>
            <a:r>
              <a:rPr lang="ru-RU" sz="2800" b="1" dirty="0" smtClean="0">
                <a:latin typeface="Times New Roman" pitchFamily="18" charset="0"/>
              </a:rPr>
              <a:t>100г водки убивает 7500 нейронов</a:t>
            </a:r>
            <a:r>
              <a:rPr lang="ru-RU" sz="2800" dirty="0" smtClean="0"/>
              <a:t> </a:t>
            </a:r>
          </a:p>
        </p:txBody>
      </p:sp>
      <p:pic>
        <p:nvPicPr>
          <p:cNvPr id="24580" name="Picture 4" descr="ed3eed822a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447800"/>
            <a:ext cx="3962400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Rectangle 5"/>
          <p:cNvSpPr>
            <a:spLocks noChangeArrowheads="1"/>
          </p:cNvSpPr>
          <p:nvPr/>
        </p:nvSpPr>
        <p:spPr bwMode="auto">
          <a:xfrm>
            <a:off x="152400" y="4853970"/>
            <a:ext cx="41148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400" b="1" dirty="0"/>
              <a:t>Почему</a:t>
            </a:r>
            <a:r>
              <a:rPr lang="ru-RU" sz="2400" b="1" dirty="0">
                <a:solidFill>
                  <a:srgbClr val="C00000"/>
                </a:solidFill>
              </a:rPr>
              <a:t> </a:t>
            </a:r>
            <a:r>
              <a:rPr lang="ru-RU" sz="2400" b="1" dirty="0"/>
              <a:t>«слегка» перебравшие алкоголь на следующее утро ничего не помнят?</a:t>
            </a:r>
            <a:r>
              <a:rPr lang="ru-RU" sz="2400" dirty="0"/>
              <a:t> </a:t>
            </a:r>
          </a:p>
        </p:txBody>
      </p:sp>
      <p:pic>
        <p:nvPicPr>
          <p:cNvPr id="24582" name="Picture 6" descr="1242901825_klmozg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105275"/>
            <a:ext cx="4267200" cy="275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213</Words>
  <Application>Microsoft Office PowerPoint</Application>
  <PresentationFormat>Экран (4:3)</PresentationFormat>
  <Paragraphs>64</Paragraphs>
  <Slides>12</Slides>
  <Notes>9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Тема Office</vt:lpstr>
      <vt:lpstr>CS ChemDraw Drawing</vt:lpstr>
      <vt:lpstr>CorelDRAW</vt:lpstr>
      <vt:lpstr>Окисление этилового  спирта хромовой кислотой продукт реакции  </vt:lpstr>
      <vt:lpstr>     </vt:lpstr>
      <vt:lpstr>!!!</vt:lpstr>
      <vt:lpstr>Изменения в печени</vt:lpstr>
      <vt:lpstr>Метаболит спирта</vt:lpstr>
      <vt:lpstr>Справка:</vt:lpstr>
      <vt:lpstr>Слайд 7</vt:lpstr>
      <vt:lpstr>Вызывает болезни желудочно-кишечного тракта</vt:lpstr>
      <vt:lpstr>Изменения в головном мозге</vt:lpstr>
      <vt:lpstr>Пивной алкоголизм</vt:lpstr>
      <vt:lpstr>Влияние алкоголя на половые функции</vt:lpstr>
      <vt:lpstr>Метанол - яд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Строение предельных одноатомных спиртов. Изомерия, номенклатура Урок-конференция «Алкоголизм – враг человечества» Получение, свойства и применение одноатомных спиртов.       </dc:title>
  <cp:lastModifiedBy>ОСШ</cp:lastModifiedBy>
  <cp:revision>13</cp:revision>
  <dcterms:modified xsi:type="dcterms:W3CDTF">2012-12-04T06:31:32Z</dcterms:modified>
</cp:coreProperties>
</file>